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35AF-D407-4E2E-A92A-94342E559B8A}" type="datetimeFigureOut">
              <a:rPr lang="pt-PT" smtClean="0"/>
              <a:t>17-03-2016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D2F5-A75A-4A1E-A29D-BB703EF59F4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51788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35AF-D407-4E2E-A92A-94342E559B8A}" type="datetimeFigureOut">
              <a:rPr lang="pt-PT" smtClean="0"/>
              <a:t>17-03-2016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D2F5-A75A-4A1E-A29D-BB703EF59F4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0706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35AF-D407-4E2E-A92A-94342E559B8A}" type="datetimeFigureOut">
              <a:rPr lang="pt-PT" smtClean="0"/>
              <a:t>17-03-2016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D2F5-A75A-4A1E-A29D-BB703EF59F4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699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35AF-D407-4E2E-A92A-94342E559B8A}" type="datetimeFigureOut">
              <a:rPr lang="pt-PT" smtClean="0"/>
              <a:t>17-03-2016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D2F5-A75A-4A1E-A29D-BB703EF59F4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80514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35AF-D407-4E2E-A92A-94342E559B8A}" type="datetimeFigureOut">
              <a:rPr lang="pt-PT" smtClean="0"/>
              <a:t>17-03-2016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D2F5-A75A-4A1E-A29D-BB703EF59F4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31846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35AF-D407-4E2E-A92A-94342E559B8A}" type="datetimeFigureOut">
              <a:rPr lang="pt-PT" smtClean="0"/>
              <a:t>17-03-2016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D2F5-A75A-4A1E-A29D-BB703EF59F4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1257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35AF-D407-4E2E-A92A-94342E559B8A}" type="datetimeFigureOut">
              <a:rPr lang="pt-PT" smtClean="0"/>
              <a:t>17-03-2016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D2F5-A75A-4A1E-A29D-BB703EF59F4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9127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35AF-D407-4E2E-A92A-94342E559B8A}" type="datetimeFigureOut">
              <a:rPr lang="pt-PT" smtClean="0"/>
              <a:t>17-03-2016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D2F5-A75A-4A1E-A29D-BB703EF59F4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75609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35AF-D407-4E2E-A92A-94342E559B8A}" type="datetimeFigureOut">
              <a:rPr lang="pt-PT" smtClean="0"/>
              <a:t>17-03-2016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D2F5-A75A-4A1E-A29D-BB703EF59F4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947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35AF-D407-4E2E-A92A-94342E559B8A}" type="datetimeFigureOut">
              <a:rPr lang="pt-PT" smtClean="0"/>
              <a:t>17-03-2016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D2F5-A75A-4A1E-A29D-BB703EF59F4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9512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35AF-D407-4E2E-A92A-94342E559B8A}" type="datetimeFigureOut">
              <a:rPr lang="pt-PT" smtClean="0"/>
              <a:t>17-03-2016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D2F5-A75A-4A1E-A29D-BB703EF59F4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47912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A35AF-D407-4E2E-A92A-94342E559B8A}" type="datetimeFigureOut">
              <a:rPr lang="pt-PT" smtClean="0"/>
              <a:t>17-03-2016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CD2F5-A75A-4A1E-A29D-BB703EF59F4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822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pt/url?sa=i&amp;rct=j&amp;q=&amp;esrc=s&amp;source=images&amp;cd=&amp;cad=rja&amp;uact=8&amp;ved=0ahUKEwi9lOHsn4vLAhXL8RQKHWUCDXQQjRwIAw&amp;url=http://epcuba.weebly.com/profissionais.html&amp;psig=AFQjCNEUKIVn4nCjmd_Q-4HK0owZkXcpPw&amp;ust=1456226301984852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edirect-oeste.pt/index.php/2013-06-19-14-43-24/orgaos-da-ue" TargetMode="External"/><Relationship Id="rId2" Type="http://schemas.openxmlformats.org/officeDocument/2006/relationships/hyperlink" Target="http://europa.eu/about-eu/institutions-bodies/index_pt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pt/url?sa=i&amp;rct=j&amp;q=&amp;esrc=s&amp;source=images&amp;cd=&amp;cad=rja&amp;uact=8&amp;ved=0ahUKEwjr_J7noIvLAhUGvRoKHa-ZBU8QjRwIBw&amp;url=http://diario560.pt/2015/10/12/parlamento-europeu-aprova-documento-de-apoio-as-empresas-de-economia-social/&amp;bvm=bv.114733917,d.d24&amp;psig=AFQjCNGQ8v-hRbxkTf2m7Dw9hZm50D4fRQ&amp;ust=145622654759501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oogle.pt/url?sa=i&amp;rct=j&amp;q=&amp;esrc=s&amp;source=images&amp;cd=&amp;cad=rja&amp;uact=8&amp;ved=0ahUKEwjw1fb4oIvLAhXFPRoKHZuODpMQjRwIBw&amp;url=http://blog.jobtide.pt/quer-trabalhar-no-estrangeiro-o-parlamento-europeu-espera-por-si/&amp;bvm=bv.114733917,d.d24&amp;psig=AFQjCNGQ8v-hRbxkTf2m7Dw9hZm50D4fRQ&amp;ust=1456226547595017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509369"/>
            <a:ext cx="7772400" cy="1470025"/>
          </a:xfr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PT" dirty="0" smtClean="0"/>
              <a:t>Instituições da União Europeia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27243" y="501317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pt-PT" sz="1800" dirty="0" smtClean="0">
                <a:solidFill>
                  <a:schemeClr val="tx1"/>
                </a:solidFill>
              </a:rPr>
              <a:t>Trabalho realizado por:</a:t>
            </a:r>
          </a:p>
          <a:p>
            <a:pPr algn="r"/>
            <a:r>
              <a:rPr lang="pt-PT" sz="1800" dirty="0" smtClean="0">
                <a:solidFill>
                  <a:schemeClr val="tx1"/>
                </a:solidFill>
              </a:rPr>
              <a:t>Beatriz Jacob nº5</a:t>
            </a:r>
          </a:p>
          <a:p>
            <a:pPr algn="r"/>
            <a:r>
              <a:rPr lang="pt-PT" sz="1800" dirty="0" smtClean="0">
                <a:solidFill>
                  <a:schemeClr val="tx1"/>
                </a:solidFill>
              </a:rPr>
              <a:t>Mafalda Rosado nº12</a:t>
            </a:r>
          </a:p>
          <a:p>
            <a:pPr algn="r"/>
            <a:r>
              <a:rPr lang="pt-PT" sz="1800" dirty="0" smtClean="0">
                <a:solidFill>
                  <a:schemeClr val="tx1"/>
                </a:solidFill>
              </a:rPr>
              <a:t>Paula Matos nº32</a:t>
            </a:r>
            <a:endParaRPr lang="pt-PT" sz="1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encrypted-tbn1.gstatic.com/images?q=tbn:ANd9GcR0gg2RO4apf8Iy-kDDTTha4gUhgLMo54Kt9t4rKsBFda1nMLBLzihDWnv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" y="116632"/>
            <a:ext cx="363855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312" y="3284984"/>
            <a:ext cx="4320480" cy="3277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251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PT" dirty="0" smtClean="0"/>
              <a:t>Outras instituições da UE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t-PT" dirty="0" smtClean="0">
                <a:effectLst/>
              </a:rPr>
              <a:t> </a:t>
            </a:r>
            <a:r>
              <a:rPr lang="pt-PT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PT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Serviço das Publicações Oficiais das Comunidades Europeias</a:t>
            </a:r>
            <a:r>
              <a:rPr lang="pt-PT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que publica informações sobre a UE;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P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PT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Serviço Europeu de Selecção do Pessoal</a:t>
            </a:r>
            <a:r>
              <a:rPr lang="pt-PT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que recruta pessoal para as instituições e outros organismos da UE;</a:t>
            </a:r>
            <a:endParaRPr lang="pt-P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pt-P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PT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Escola Europeia de Administração</a:t>
            </a:r>
            <a:r>
              <a:rPr lang="pt-PT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cuja função é dar formação em áreas específicas a membros do pessoal da EU.</a:t>
            </a:r>
            <a:endParaRPr lang="pt-P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011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PT" dirty="0" smtClean="0"/>
              <a:t>Conclusão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pt-P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três principais instituições e mais importantes da União Europeia são:</a:t>
            </a:r>
          </a:p>
          <a:p>
            <a:r>
              <a:rPr lang="pt-P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P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Parlamento Europeu;</a:t>
            </a:r>
          </a:p>
          <a:p>
            <a:r>
              <a:rPr lang="pt-P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P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Conselho Europeu;</a:t>
            </a:r>
          </a:p>
          <a:p>
            <a:r>
              <a:rPr lang="pt-P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Conselho da União da Europeia.</a:t>
            </a:r>
            <a:endParaRPr lang="pt-P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89040"/>
            <a:ext cx="2592288" cy="1966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7291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PT" dirty="0" smtClean="0"/>
              <a:t>Referências Bibliográficas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PT" dirty="0" smtClean="0">
                <a:hlinkClick r:id="rId2"/>
              </a:rPr>
              <a:t>http://europa.eu/about-eu/institutions-bodies/index_pt.htm</a:t>
            </a:r>
            <a:endParaRPr lang="pt-PT" dirty="0" smtClean="0"/>
          </a:p>
          <a:p>
            <a:r>
              <a:rPr lang="pt-PT" dirty="0" smtClean="0">
                <a:hlinkClick r:id="rId3"/>
              </a:rPr>
              <a:t>http://europedirect-oeste.pt/index.php/2013-06-19-14-43-24/orgaos-da-ue</a:t>
            </a:r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53892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PT" dirty="0" smtClean="0"/>
              <a:t>Índice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PT" dirty="0" smtClean="0"/>
              <a:t>Parlamento Europeu;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Conselho Europeu;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Conselho da União Europeia;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Outras instituições.</a:t>
            </a:r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3315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PT" dirty="0" smtClean="0"/>
              <a:t>Parlamento Europeu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pt-P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parlamento tem três tipos principais de poderes: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P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Poderes legislativos:</a:t>
            </a:r>
          </a:p>
          <a:p>
            <a:r>
              <a:rPr lang="pt-P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adota legislação, juntamente com o Conselho da UE, com base em propostas da Comissão Europeia;</a:t>
            </a:r>
          </a:p>
          <a:p>
            <a:r>
              <a:rPr lang="pt-P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decide sobre os acordos internacionais e alargamentos;</a:t>
            </a:r>
          </a:p>
          <a:p>
            <a:r>
              <a:rPr lang="pt-P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analisa o programa de trabalho da Comissão e convida-a a propor legislação.</a:t>
            </a:r>
          </a:p>
          <a:p>
            <a:pPr marL="0" indent="0">
              <a:buNone/>
            </a:pPr>
            <a:endParaRPr lang="pt-P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97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PT" dirty="0" smtClean="0"/>
              <a:t>Parlamento Europeu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PT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Poderes de Supervisão:</a:t>
            </a:r>
          </a:p>
          <a:p>
            <a:r>
              <a:rPr lang="pt-PT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exerce o controlo democrático de todas as instituições da EU;</a:t>
            </a:r>
          </a:p>
          <a:p>
            <a:r>
              <a:rPr lang="pt-PT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elege o Presidente da Comissão e aprova a Comissão no seu todo; </a:t>
            </a:r>
          </a:p>
          <a:p>
            <a:r>
              <a:rPr lang="pt-PT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examina as </a:t>
            </a:r>
            <a:r>
              <a:rPr lang="pt-PT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petições</a:t>
            </a:r>
            <a:r>
              <a:rPr lang="pt-PT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dos cidadãos e abre </a:t>
            </a:r>
            <a:r>
              <a:rPr lang="pt-PT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inquéritos;</a:t>
            </a:r>
            <a:r>
              <a:rPr lang="pt-PT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t-PT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debate a política monetária com o Banco Central Europeu;</a:t>
            </a:r>
          </a:p>
          <a:p>
            <a:r>
              <a:rPr lang="pt-PT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interroga a Comissão e o Conselho.</a:t>
            </a: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25542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PT" dirty="0" smtClean="0"/>
              <a:t>Parlamento Europeu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pt-P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Poderes orçamentais:</a:t>
            </a:r>
          </a:p>
          <a:p>
            <a:r>
              <a:rPr lang="pt-P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 o orçamento da UE, juntamente com o Conselho;</a:t>
            </a:r>
          </a:p>
          <a:p>
            <a:r>
              <a:rPr lang="pt-P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aprova o quadro financeiro plurianual da EU.</a:t>
            </a:r>
          </a:p>
          <a:p>
            <a:pPr marL="0" indent="0">
              <a:buNone/>
            </a:pPr>
            <a:endParaRPr lang="pt-PT" dirty="0"/>
          </a:p>
        </p:txBody>
      </p:sp>
      <p:pic>
        <p:nvPicPr>
          <p:cNvPr id="2050" name="Picture 2" descr="http://diario560.pt/wp-content/uploads/2015/10/Parlamento-Europeu-em-Estrasburgo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717032"/>
            <a:ext cx="4248471" cy="2274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blog.jobtide.pt/wp-content/uploads/2015/04/parlamento-europeu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95" y="3918314"/>
            <a:ext cx="360220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660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PT" dirty="0" smtClean="0"/>
              <a:t>Conselho Europeu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P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Decide sobre as </a:t>
            </a:r>
            <a:r>
              <a:rPr lang="pt-P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orientações</a:t>
            </a:r>
            <a:r>
              <a:rPr lang="pt-P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gerais e as </a:t>
            </a:r>
            <a:r>
              <a:rPr lang="pt-P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prioridades</a:t>
            </a:r>
            <a:r>
              <a:rPr lang="pt-P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políticas;</a:t>
            </a:r>
          </a:p>
          <a:p>
            <a:r>
              <a:rPr lang="pt-P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Trata de questões </a:t>
            </a:r>
            <a:r>
              <a:rPr lang="pt-P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complexas e sensíveis que não podem ser resolvidas</a:t>
            </a:r>
            <a:r>
              <a:rPr lang="pt-P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pt-P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 a política externa e de segurança comum da UE;</a:t>
            </a:r>
          </a:p>
          <a:p>
            <a:r>
              <a:rPr lang="pt-P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Designa e nomeia candidatos a determinados altos cargos nas instituições da UE, como a presidência do BCE e da Comissão.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41944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PT" dirty="0" smtClean="0"/>
              <a:t>Conselho da União Europeia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P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Negoceia e adota a legislação europeia</a:t>
            </a:r>
            <a:r>
              <a:rPr lang="pt-P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juntamente com o Parlamento Europeu, com base em propostas da Comissão Europeia; </a:t>
            </a:r>
          </a:p>
          <a:p>
            <a:r>
              <a:rPr lang="pt-P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Coordena</a:t>
            </a:r>
            <a:r>
              <a:rPr lang="pt-P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políticas dos países da EU;</a:t>
            </a:r>
          </a:p>
          <a:p>
            <a:r>
              <a:rPr lang="pt-P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 a </a:t>
            </a:r>
            <a:r>
              <a:rPr lang="pt-P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 externa e de segurança</a:t>
            </a:r>
            <a:r>
              <a:rPr lang="pt-P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com base nas orientações do Conselho Europeu</a:t>
            </a:r>
            <a:r>
              <a:rPr lang="pt-P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P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P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629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PT" dirty="0" smtClean="0"/>
              <a:t>Outras instituições da UE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t-PT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Comité Económico e Social Europeu</a:t>
            </a:r>
            <a:r>
              <a:rPr lang="pt-PT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que representa a sociedade civil, os empregadores e os trabalhadores;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PT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Comité das Regiões</a:t>
            </a:r>
            <a:r>
              <a:rPr lang="pt-PT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que representa as autoridades regionais e locais;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PT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Banco Europeu de Investimento</a:t>
            </a:r>
            <a:r>
              <a:rPr lang="pt-PT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que financia projectos de investimento da UE e ajuda as PME através do Fundo Europeu de Investimento;</a:t>
            </a:r>
            <a:br>
              <a:rPr lang="pt-PT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P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701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PT" dirty="0" smtClean="0"/>
              <a:t>Outras instituições da UE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t-PT" dirty="0" smtClean="0">
                <a:effectLst/>
              </a:rPr>
              <a:t> </a:t>
            </a:r>
            <a:r>
              <a:rPr lang="pt-PT" sz="3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Banco Central Europeu</a:t>
            </a:r>
            <a:r>
              <a:rPr lang="pt-PT" sz="3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responsável pela política monetária europeia;</a:t>
            </a:r>
            <a:endParaRPr lang="pt-PT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pt-PT" sz="3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3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Provedor de Justiça</a:t>
            </a:r>
            <a:r>
              <a:rPr lang="pt-PT" sz="3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que investiga as queixas relativas a casos de alegada má administração por parte das instituições ou dos organismos da UE;</a:t>
            </a:r>
            <a:endParaRPr lang="pt-PT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pt-P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PT" sz="3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3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Autoridade Europeia para a Protecção de Dados</a:t>
            </a:r>
            <a:r>
              <a:rPr lang="pt-PT" sz="3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que salvaguarda a confidencialidade dos dados pessoais dos cidadãos;</a:t>
            </a:r>
            <a:br>
              <a:rPr lang="pt-PT" sz="3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PT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062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433</Words>
  <Application>Microsoft Office PowerPoint</Application>
  <PresentationFormat>Apresentação no Ecrã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3" baseType="lpstr">
      <vt:lpstr>Tema do Office</vt:lpstr>
      <vt:lpstr>Instituições da União Europeia</vt:lpstr>
      <vt:lpstr>Índice</vt:lpstr>
      <vt:lpstr>Parlamento Europeu</vt:lpstr>
      <vt:lpstr>Parlamento Europeu</vt:lpstr>
      <vt:lpstr>Parlamento Europeu</vt:lpstr>
      <vt:lpstr>Conselho Europeu</vt:lpstr>
      <vt:lpstr>Conselho da União Europeia</vt:lpstr>
      <vt:lpstr>Outras instituições da UE</vt:lpstr>
      <vt:lpstr>Outras instituições da UE</vt:lpstr>
      <vt:lpstr>Outras instituições da UE</vt:lpstr>
      <vt:lpstr>Conclusão</vt:lpstr>
      <vt:lpstr>Referências Bibliográficas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Instituições da União Europeia</dc:title>
  <dc:creator>Aluno</dc:creator>
  <cp:lastModifiedBy>Sonia</cp:lastModifiedBy>
  <cp:revision>5</cp:revision>
  <dcterms:created xsi:type="dcterms:W3CDTF">2016-02-22T10:45:07Z</dcterms:created>
  <dcterms:modified xsi:type="dcterms:W3CDTF">2016-03-17T22:46:07Z</dcterms:modified>
</cp:coreProperties>
</file>